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02" r:id="rId2"/>
    <p:sldId id="303" r:id="rId3"/>
    <p:sldId id="304" r:id="rId4"/>
    <p:sldId id="341" r:id="rId5"/>
    <p:sldId id="332" r:id="rId6"/>
    <p:sldId id="333" r:id="rId7"/>
    <p:sldId id="334" r:id="rId8"/>
    <p:sldId id="335" r:id="rId9"/>
    <p:sldId id="33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39" r:id="rId25"/>
    <p:sldId id="338" r:id="rId26"/>
    <p:sldId id="345" r:id="rId2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AB125-CF57-4AE4-87A8-B8A9DD24A35F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888D4-F995-4762-AD19-8AACB0F08CA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721E2-5AAA-4692-9CA8-C69DF496505D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21D3-636C-42D5-94B6-FFFB1700D9D5}" type="slidenum">
              <a:rPr lang="en-US" smtClean="0"/>
              <a:pPr/>
              <a:t>16</a:t>
            </a:fld>
            <a:endParaRPr lang="th-TH" smtClean="0"/>
          </a:p>
        </p:txBody>
      </p:sp>
      <p:sp>
        <p:nvSpPr>
          <p:cNvPr id="314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232D8-9C32-45A9-BB87-B89C2E1AB7BF}" type="slidenum">
              <a:rPr lang="en-US" smtClean="0"/>
              <a:pPr/>
              <a:t>17</a:t>
            </a:fld>
            <a:endParaRPr lang="th-TH" smtClean="0"/>
          </a:p>
        </p:txBody>
      </p:sp>
      <p:sp>
        <p:nvSpPr>
          <p:cNvPr id="315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8252C-E303-4A95-AFE0-4B30A2B98589}" type="slidenum">
              <a:rPr lang="th-TH" smtClean="0"/>
              <a:pPr/>
              <a:t>23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13/03/65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Microsoft_Office_Word_97_-_20031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__Microsoft_Office_Word_97_-_20032.doc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11" descr="9k="/>
          <p:cNvSpPr>
            <a:spLocks noChangeAspect="1" noChangeArrowheads="1"/>
          </p:cNvSpPr>
          <p:nvPr/>
        </p:nvSpPr>
        <p:spPr bwMode="auto">
          <a:xfrm>
            <a:off x="3562350" y="2300288"/>
            <a:ext cx="20193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7" name="AutoShape 15" descr="2Q=="/>
          <p:cNvSpPr>
            <a:spLocks noChangeAspect="1" noChangeArrowheads="1"/>
          </p:cNvSpPr>
          <p:nvPr/>
        </p:nvSpPr>
        <p:spPr bwMode="auto">
          <a:xfrm>
            <a:off x="3609975" y="2833688"/>
            <a:ext cx="37814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  <a:t/>
            </a:r>
            <a:b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</a:br>
            <a:endParaRPr lang="th-TH" altLang="th-TH" sz="2800" b="0">
              <a:solidFill>
                <a:schemeClr val="tx1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0" y="500042"/>
            <a:ext cx="9144000" cy="587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9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การเขียนข่าวและ</a:t>
            </a:r>
          </a:p>
          <a:p>
            <a:pPr algn="ctr">
              <a:defRPr/>
            </a:pPr>
            <a:r>
              <a:rPr lang="th-TH" sz="9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การรายงานผลงานในการทำหน้าที่วิทยากรตัวคูณ</a:t>
            </a:r>
          </a:p>
          <a:p>
            <a:pPr algn="ctr">
              <a:defRPr/>
            </a:pPr>
            <a:endParaRPr lang="th-TH" sz="4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th-TH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                            พันเอกสมชาย ดวงสวัสดิ์</a:t>
            </a:r>
            <a:endParaRPr lang="th-TH" sz="4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0" y="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แบบฟอร์มการรายงานข่าวจากแหล่งข่าวประชาชน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th-TH" sz="2400" dirty="0" smtClean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ผู้</a:t>
            </a: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รายงาน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วันเวลาที่รายงาน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เรื่องที่รายงาน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th-TH" sz="2400" dirty="0" smtClean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เรื่องของ</a:t>
            </a: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ข่าว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วิธีได้มาของข่าว(ดูหมายเหตุท้ายเอกสาร)..........................................................................................................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เนื้อข่าวสำคัญที่รายงาน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5w1H</a:t>
            </a: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) ใคร ทำอะไร ที่ไหน เมื่อไหร่ อย่างไร ทำไม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h-TH" sz="2400" dirty="0" smtClean="0"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h-TH" sz="2400" dirty="0" smtClean="0"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h-TH" sz="2400" dirty="0" smtClean="0">
              <a:latin typeface="Arial" pitchFamily="34" charset="0"/>
              <a:cs typeface="Angsana New" pitchFamily="18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ea typeface="Times New Roman" pitchFamily="18" charset="0"/>
                <a:cs typeface="TH SarabunPSK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h-TH" sz="2400" dirty="0" smtClean="0"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 rot="19610017">
            <a:off x="2287433" y="3345554"/>
            <a:ext cx="5875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ข่าวสารทางเปิดและทางลับ</a:t>
            </a:r>
            <a:endParaRPr lang="th-TH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11" descr="9k="/>
          <p:cNvSpPr>
            <a:spLocks noChangeAspect="1" noChangeArrowheads="1"/>
          </p:cNvSpPr>
          <p:nvPr/>
        </p:nvSpPr>
        <p:spPr bwMode="auto">
          <a:xfrm>
            <a:off x="3562350" y="2300288"/>
            <a:ext cx="20193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7" name="AutoShape 15" descr="2Q=="/>
          <p:cNvSpPr>
            <a:spLocks noChangeAspect="1" noChangeArrowheads="1"/>
          </p:cNvSpPr>
          <p:nvPr/>
        </p:nvSpPr>
        <p:spPr bwMode="auto">
          <a:xfrm>
            <a:off x="3609975" y="2833688"/>
            <a:ext cx="37814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  <a:t/>
            </a:r>
            <a:b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</a:br>
            <a:endParaRPr lang="th-TH" altLang="th-TH" sz="2800" b="0">
              <a:solidFill>
                <a:schemeClr val="tx1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0" y="1571612"/>
            <a:ext cx="91440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9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รายงาน</a:t>
            </a:r>
            <a:r>
              <a:rPr lang="th-TH" sz="96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แจ้งข่าวสารอย่างไร ถึงจะปลอดภัย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Text Box 3"/>
          <p:cNvSpPr txBox="1">
            <a:spLocks noChangeArrowheads="1"/>
          </p:cNvSpPr>
          <p:nvPr/>
        </p:nvSpPr>
        <p:spPr bwMode="auto">
          <a:xfrm>
            <a:off x="-4763" y="0"/>
            <a:ext cx="6032501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วิธีการแจ้งข่าวสาร</a:t>
            </a:r>
          </a:p>
          <a:p>
            <a:pPr>
              <a:defRPr/>
            </a:pPr>
            <a:r>
              <a:rPr lang="en-US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แจ้งด้วยตนเอง</a:t>
            </a:r>
          </a:p>
          <a:p>
            <a:pPr>
              <a:defRPr/>
            </a:pPr>
            <a:r>
              <a:rPr lang="en-US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แจ้งทางโทรศัพท์</a:t>
            </a:r>
          </a:p>
          <a:p>
            <a:pPr>
              <a:defRPr/>
            </a:pPr>
            <a:r>
              <a:rPr lang="en-US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แจ้งทางจดหมาย</a:t>
            </a:r>
          </a:p>
          <a:p>
            <a:pPr>
              <a:defRPr/>
            </a:pPr>
            <a:r>
              <a:rPr lang="en-US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แจ้งทางสื่ออื่น 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Text Box 3"/>
          <p:cNvSpPr txBox="1">
            <a:spLocks noChangeArrowheads="1"/>
          </p:cNvSpPr>
          <p:nvPr/>
        </p:nvSpPr>
        <p:spPr bwMode="auto">
          <a:xfrm>
            <a:off x="-4763" y="0"/>
            <a:ext cx="9148763" cy="723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1371600" indent="-1371600">
              <a:buFontTx/>
              <a:buAutoNum type="arabicPeriod"/>
              <a:defRPr/>
            </a:pP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แจ้งด้วยตนเอง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72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ต้องพิจารณาดูว่าผู้ที่เราจะไปแจ้งมีความน่าเชื่อถือมากเพียงใด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72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ดูให้ถ้วนที่ว่ามีผู้รู้เห็นมากไหม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72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สถานที่ต้องมิดชิด ลับตา</a:t>
            </a:r>
          </a:p>
          <a:p>
            <a:pPr marL="1371600" indent="-1371600">
              <a:defRPr/>
            </a:pPr>
            <a:endParaRPr lang="th-TH" sz="8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Text Box 3"/>
          <p:cNvSpPr txBox="1">
            <a:spLocks noChangeArrowheads="1"/>
          </p:cNvSpPr>
          <p:nvPr/>
        </p:nvSpPr>
        <p:spPr bwMode="auto">
          <a:xfrm>
            <a:off x="-4763" y="0"/>
            <a:ext cx="8791576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แจ้งทางโทรศัพท์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0" y="1143000"/>
            <a:ext cx="9144000" cy="59086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ต้องพิจารณาดูว่าผู้ที่เราจะโทรแจ้งมีความน่าเชื่อถือมากเพียงใด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เกี่ยวข้องกับเรื่องที่เราจะแจ้งไหม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ดูให้ถ้วนที่ว่ามีใครอยู่ใกล้เราหรือฟังเสียงดูว่ามีใครอยู่ใกล้ผู้รับแจ้งไหม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สถานที่ต้องมิดชิด ลับตา ในการพูดคุย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ไม่จำเป็นไม่ต้องระบุชื่อของเรา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Text Box 3"/>
          <p:cNvSpPr txBox="1">
            <a:spLocks noChangeArrowheads="1"/>
          </p:cNvSpPr>
          <p:nvPr/>
        </p:nvSpPr>
        <p:spPr bwMode="auto">
          <a:xfrm>
            <a:off x="-4763" y="0"/>
            <a:ext cx="644683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th-TH" sz="8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แจ้งทางจดหมาย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0" y="1143000"/>
            <a:ext cx="9144000" cy="50784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ถ้าส่งทางไปรษณีย์ควรลงทะเบียนกัน</a:t>
            </a:r>
          </a:p>
          <a:p>
            <a:pPr marL="857250" indent="-857250" algn="l"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สูญหาย(อันนี้ต้องเปิดเผยตัวตนเรา)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ถ้าส่งโดยตรงถึงหน่วยงานควรถึงผู้ที่เราจะแจ้งให้มากที่สุด (ไม่ผ่านรับ-ส่ง)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ควรมีสำเนาเก็บไว้ </a:t>
            </a:r>
            <a:r>
              <a:rPr lang="en-US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ฉบับด้วย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5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ไม่จำเป็นไม่ต้องระบุชื่อของเรา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sz="3500">
              <a:cs typeface="Arial" pitchFamily="34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04800" y="3657600"/>
            <a:ext cx="86106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sz="3500">
              <a:cs typeface="Arial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00125" y="428625"/>
            <a:ext cx="25781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800">
                <a:latin typeface="Browallia New" pitchFamily="34" charset="-34"/>
                <a:cs typeface="Browallia New" pitchFamily="34" charset="-34"/>
              </a:rPr>
              <a:t>สำนักข่าวกรองแห่งชาติ              321 ถ.ราชดำเนินนอก               ดุสิต กท 10300                                ที่ นร 0602/…. </a:t>
            </a: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381000" y="457200"/>
          <a:ext cx="673100" cy="685800"/>
        </p:xfrm>
        <a:graphic>
          <a:graphicData uri="http://schemas.openxmlformats.org/presentationml/2006/ole">
            <p:oleObj spid="_x0000_s69634" name="Document" r:id="rId4" imgW="673560" imgH="685800" progId="Word.Document.8">
              <p:embed/>
            </p:oleObj>
          </a:graphicData>
        </a:graphic>
      </p:graphicFrame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304800" y="3676650"/>
            <a:ext cx="4495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 flipH="1">
            <a:off x="4800600" y="3695700"/>
            <a:ext cx="4114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57188" y="1571625"/>
            <a:ext cx="2214562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00034" y="1714488"/>
            <a:ext cx="198804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ซองชั้นนอก</a:t>
            </a:r>
          </a:p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ด้านหน้า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857500" y="1285875"/>
            <a:ext cx="5929313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2800" dirty="0">
                <a:solidFill>
                  <a:srgbClr val="FFFF00"/>
                </a:solidFill>
              </a:rPr>
              <a:t>เรียน     ถ้าให้ระบุชื่อ (ประสงค์ให้ผู้นั้นเปิดด้วยตนเอง)</a:t>
            </a:r>
          </a:p>
          <a:p>
            <a:pPr>
              <a:defRPr/>
            </a:pPr>
            <a:r>
              <a:rPr lang="th-TH" sz="2800" dirty="0">
                <a:solidFill>
                  <a:srgbClr val="FFFF00"/>
                </a:solidFill>
              </a:rPr>
              <a:t>                ถ้าระบุตำแหน่งหรือองค์กรจะเป็นหน้าที่ของเป็น</a:t>
            </a:r>
          </a:p>
          <a:p>
            <a:pPr>
              <a:defRPr/>
            </a:pPr>
            <a:r>
              <a:rPr lang="th-TH" sz="2800" dirty="0">
                <a:solidFill>
                  <a:srgbClr val="FFFF00"/>
                </a:solidFill>
              </a:rPr>
              <a:t>            </a:t>
            </a:r>
            <a:r>
              <a:rPr lang="th-TH" sz="2800" dirty="0" err="1">
                <a:solidFill>
                  <a:srgbClr val="FFFF00"/>
                </a:solidFill>
              </a:rPr>
              <a:t>จนท.</a:t>
            </a:r>
            <a:r>
              <a:rPr lang="th-TH" sz="2800" dirty="0">
                <a:solidFill>
                  <a:srgbClr val="FFFF00"/>
                </a:solidFill>
              </a:rPr>
              <a:t>ที่เกี่ยวข้องกับงานรับหนังสือเป็นผู้เปิด )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928794" y="4857760"/>
            <a:ext cx="571504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ซองชั้นนอก</a:t>
            </a:r>
          </a:p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ด้านหลังปิดผนึกไม่มีข้อความใดๆ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sz="3500">
              <a:cs typeface="Arial" pitchFamily="34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04800" y="3638550"/>
            <a:ext cx="86106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sz="3500">
              <a:cs typeface="Arial" pitchFamily="34" charset="0"/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2514600" y="457200"/>
            <a:ext cx="43434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800">
                <a:solidFill>
                  <a:srgbClr val="FF3300"/>
                </a:solidFill>
                <a:latin typeface="Browallia New" pitchFamily="34" charset="-34"/>
                <a:cs typeface="Arial" pitchFamily="34" charset="0"/>
              </a:rPr>
              <a:t>ลับมาก</a:t>
            </a:r>
          </a:p>
          <a:p>
            <a:endParaRPr lang="th-TH" sz="2300">
              <a:cs typeface="Arial" pitchFamily="34" charset="0"/>
            </a:endParaRPr>
          </a:p>
          <a:p>
            <a:r>
              <a:rPr lang="th-TH">
                <a:latin typeface="Browallia New" pitchFamily="34" charset="-34"/>
                <a:cs typeface="Arial" pitchFamily="34" charset="0"/>
              </a:rPr>
              <a:t>กราบเรียน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1000125" y="357188"/>
            <a:ext cx="25781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800">
                <a:latin typeface="Browallia New" pitchFamily="34" charset="-34"/>
                <a:cs typeface="Browallia New" pitchFamily="34" charset="-34"/>
              </a:rPr>
              <a:t>สำนักข่าวกรองแห่งชาติ              321 ถ.ราชดำเนินนอก               ดุสิต กท 10300                                ที่ นร 0602/…. 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073525" y="4205288"/>
            <a:ext cx="12604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800">
                <a:solidFill>
                  <a:srgbClr val="FF3300"/>
                </a:solidFill>
                <a:latin typeface="Browallia New" pitchFamily="34" charset="-34"/>
                <a:cs typeface="Arial" pitchFamily="34" charset="0"/>
              </a:rPr>
              <a:t>ลับมาก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429000" y="5719763"/>
            <a:ext cx="183515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700">
                <a:latin typeface="Browallia New" pitchFamily="34" charset="-34"/>
                <a:cs typeface="Browallia New" pitchFamily="34" charset="-34"/>
              </a:rPr>
              <a:t>ลายมือชื่อของเรา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6705600" y="4752975"/>
            <a:ext cx="18081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700">
                <a:latin typeface="Browallia New" pitchFamily="34" charset="-34"/>
                <a:cs typeface="Arial" pitchFamily="34" charset="0"/>
              </a:rPr>
              <a:t>แถบกาวชนิดใส</a:t>
            </a:r>
          </a:p>
        </p:txBody>
      </p:sp>
      <p:graphicFrame>
        <p:nvGraphicFramePr>
          <p:cNvPr id="7170" name="Object 9"/>
          <p:cNvGraphicFramePr>
            <a:graphicFrameLocks noChangeAspect="1"/>
          </p:cNvGraphicFramePr>
          <p:nvPr/>
        </p:nvGraphicFramePr>
        <p:xfrm>
          <a:off x="381000" y="457200"/>
          <a:ext cx="673100" cy="685800"/>
        </p:xfrm>
        <a:graphic>
          <a:graphicData uri="http://schemas.openxmlformats.org/presentationml/2006/ole">
            <p:oleObj spid="_x0000_s70658" name="Document" r:id="rId4" imgW="673560" imgH="685800" progId="Word.Document.8">
              <p:embed/>
            </p:oleObj>
          </a:graphicData>
        </a:graphic>
      </p:graphicFrame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04800" y="3657600"/>
            <a:ext cx="4495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4800600" y="3657600"/>
            <a:ext cx="4114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304800" y="3810000"/>
            <a:ext cx="4572000" cy="9906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4800600" y="3733800"/>
            <a:ext cx="4114800" cy="10668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4800600" y="3657600"/>
            <a:ext cx="3505200" cy="8382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rot="-1311288">
            <a:off x="3306763" y="4143375"/>
            <a:ext cx="971550" cy="17827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rot="21446531" flipV="1">
            <a:off x="4573588" y="4495800"/>
            <a:ext cx="1676400" cy="1144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8001000" y="4038600"/>
            <a:ext cx="0" cy="762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838200" y="3657600"/>
            <a:ext cx="3962400" cy="8382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7" name="Freeform 19"/>
          <p:cNvSpPr>
            <a:spLocks/>
          </p:cNvSpPr>
          <p:nvPr/>
        </p:nvSpPr>
        <p:spPr bwMode="auto">
          <a:xfrm>
            <a:off x="6172200" y="3962400"/>
            <a:ext cx="533400" cy="742950"/>
          </a:xfrm>
          <a:custGeom>
            <a:avLst/>
            <a:gdLst>
              <a:gd name="T0" fmla="*/ 2147483647 w 360"/>
              <a:gd name="T1" fmla="*/ 2147483647 h 448"/>
              <a:gd name="T2" fmla="*/ 2147483647 w 360"/>
              <a:gd name="T3" fmla="*/ 2147483647 h 448"/>
              <a:gd name="T4" fmla="*/ 2147483647 w 360"/>
              <a:gd name="T5" fmla="*/ 2147483647 h 448"/>
              <a:gd name="T6" fmla="*/ 2147483647 w 360"/>
              <a:gd name="T7" fmla="*/ 2147483647 h 448"/>
              <a:gd name="T8" fmla="*/ 2147483647 w 360"/>
              <a:gd name="T9" fmla="*/ 2147483647 h 448"/>
              <a:gd name="T10" fmla="*/ 2147483647 w 360"/>
              <a:gd name="T11" fmla="*/ 2147483647 h 448"/>
              <a:gd name="T12" fmla="*/ 0 w 360"/>
              <a:gd name="T13" fmla="*/ 2147483647 h 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0"/>
              <a:gd name="T22" fmla="*/ 0 h 448"/>
              <a:gd name="T23" fmla="*/ 360 w 360"/>
              <a:gd name="T24" fmla="*/ 448 h 4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0" h="448">
                <a:moveTo>
                  <a:pt x="96" y="264"/>
                </a:moveTo>
                <a:cubicBezTo>
                  <a:pt x="140" y="284"/>
                  <a:pt x="184" y="304"/>
                  <a:pt x="192" y="264"/>
                </a:cubicBezTo>
                <a:cubicBezTo>
                  <a:pt x="200" y="224"/>
                  <a:pt x="152" y="8"/>
                  <a:pt x="144" y="24"/>
                </a:cubicBezTo>
                <a:cubicBezTo>
                  <a:pt x="136" y="40"/>
                  <a:pt x="112" y="344"/>
                  <a:pt x="144" y="360"/>
                </a:cubicBezTo>
                <a:cubicBezTo>
                  <a:pt x="176" y="376"/>
                  <a:pt x="312" y="176"/>
                  <a:pt x="336" y="120"/>
                </a:cubicBezTo>
                <a:cubicBezTo>
                  <a:pt x="360" y="64"/>
                  <a:pt x="344" y="0"/>
                  <a:pt x="288" y="24"/>
                </a:cubicBezTo>
                <a:cubicBezTo>
                  <a:pt x="232" y="48"/>
                  <a:pt x="296" y="448"/>
                  <a:pt x="0" y="2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>
            <a:off x="2667000" y="3886200"/>
            <a:ext cx="533400" cy="762000"/>
          </a:xfrm>
          <a:custGeom>
            <a:avLst/>
            <a:gdLst>
              <a:gd name="T0" fmla="*/ 2147483647 w 360"/>
              <a:gd name="T1" fmla="*/ 2147483647 h 448"/>
              <a:gd name="T2" fmla="*/ 2147483647 w 360"/>
              <a:gd name="T3" fmla="*/ 2147483647 h 448"/>
              <a:gd name="T4" fmla="*/ 2147483647 w 360"/>
              <a:gd name="T5" fmla="*/ 2147483647 h 448"/>
              <a:gd name="T6" fmla="*/ 2147483647 w 360"/>
              <a:gd name="T7" fmla="*/ 2147483647 h 448"/>
              <a:gd name="T8" fmla="*/ 2147483647 w 360"/>
              <a:gd name="T9" fmla="*/ 2147483647 h 448"/>
              <a:gd name="T10" fmla="*/ 2147483647 w 360"/>
              <a:gd name="T11" fmla="*/ 2147483647 h 448"/>
              <a:gd name="T12" fmla="*/ 0 w 360"/>
              <a:gd name="T13" fmla="*/ 2147483647 h 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0"/>
              <a:gd name="T22" fmla="*/ 0 h 448"/>
              <a:gd name="T23" fmla="*/ 360 w 360"/>
              <a:gd name="T24" fmla="*/ 448 h 4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0" h="448">
                <a:moveTo>
                  <a:pt x="96" y="264"/>
                </a:moveTo>
                <a:cubicBezTo>
                  <a:pt x="140" y="284"/>
                  <a:pt x="184" y="304"/>
                  <a:pt x="192" y="264"/>
                </a:cubicBezTo>
                <a:cubicBezTo>
                  <a:pt x="200" y="224"/>
                  <a:pt x="152" y="8"/>
                  <a:pt x="144" y="24"/>
                </a:cubicBezTo>
                <a:cubicBezTo>
                  <a:pt x="136" y="40"/>
                  <a:pt x="112" y="344"/>
                  <a:pt x="144" y="360"/>
                </a:cubicBezTo>
                <a:cubicBezTo>
                  <a:pt x="176" y="376"/>
                  <a:pt x="312" y="176"/>
                  <a:pt x="336" y="120"/>
                </a:cubicBezTo>
                <a:cubicBezTo>
                  <a:pt x="360" y="64"/>
                  <a:pt x="344" y="0"/>
                  <a:pt x="288" y="24"/>
                </a:cubicBezTo>
                <a:cubicBezTo>
                  <a:pt x="232" y="48"/>
                  <a:pt x="296" y="448"/>
                  <a:pt x="0" y="2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357188" y="1714500"/>
            <a:ext cx="2286000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/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285720" y="1785926"/>
            <a:ext cx="2059483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ซองชั้นใน</a:t>
            </a:r>
          </a:p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ด้านหน้า</a:t>
            </a: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2857500" y="1285875"/>
            <a:ext cx="5929313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2800" dirty="0">
                <a:solidFill>
                  <a:srgbClr val="FFFF00"/>
                </a:solidFill>
              </a:rPr>
              <a:t>เรียน     ถ้าให้ระบุชื่อ (ประสงค์ให้ผู้นั้นเปิดด้วยตนเอง)</a:t>
            </a:r>
          </a:p>
          <a:p>
            <a:pPr>
              <a:defRPr/>
            </a:pPr>
            <a:r>
              <a:rPr lang="th-TH" sz="2800" dirty="0">
                <a:solidFill>
                  <a:srgbClr val="FFFF00"/>
                </a:solidFill>
              </a:rPr>
              <a:t>                ถ้าระบุตำแหน่งหรือองค์กรจะเป็นหน้าที่ของเป็น</a:t>
            </a:r>
          </a:p>
          <a:p>
            <a:pPr>
              <a:defRPr/>
            </a:pPr>
            <a:r>
              <a:rPr lang="th-TH" sz="2800" dirty="0">
                <a:solidFill>
                  <a:srgbClr val="FFFF00"/>
                </a:solidFill>
              </a:rPr>
              <a:t>            </a:t>
            </a:r>
            <a:r>
              <a:rPr lang="th-TH" sz="2800" dirty="0" err="1">
                <a:solidFill>
                  <a:srgbClr val="FFFF00"/>
                </a:solidFill>
              </a:rPr>
              <a:t>จนท.</a:t>
            </a:r>
            <a:r>
              <a:rPr lang="th-TH" sz="2800" dirty="0">
                <a:solidFill>
                  <a:srgbClr val="FFFF00"/>
                </a:solidFill>
              </a:rPr>
              <a:t>ที่เกี่ยวข้องกับงานรับหนังสือเป็นผู้เปิด )</a:t>
            </a:r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357188" y="4929188"/>
            <a:ext cx="2286000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/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500034" y="5000636"/>
            <a:ext cx="2059483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ซองชั้นใน</a:t>
            </a:r>
          </a:p>
          <a:p>
            <a:pPr>
              <a:defRPr/>
            </a:pPr>
            <a:r>
              <a:rPr lang="th-TH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ด้านหลัง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Text Box 3"/>
          <p:cNvSpPr txBox="1">
            <a:spLocks noChangeArrowheads="1"/>
          </p:cNvSpPr>
          <p:nvPr/>
        </p:nvSpPr>
        <p:spPr bwMode="auto">
          <a:xfrm>
            <a:off x="-4763" y="0"/>
            <a:ext cx="9148763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ข่าวสารที่ได้มาต้องมีข้อมูลครบถ้วน (</a:t>
            </a:r>
            <a:r>
              <a:rPr lang="en-US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W 1 H</a:t>
            </a: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ต้องมีความเป็นจริงของข่าวอย่าฟังข่าวลือ หรือเขาเล่าว่าต้องพิจารณาดูให้ชัดเจนในระดับหนึ่งก่อน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อย่ามีอคติ แจ้งเพราะต้องการใส่ร้ายผู้อื่น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ต้องพิจารณาดูว่าผู้รับแจ้งน่าเชื่อถือมากเพียงใด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ดูให้ถ้วนที่ว่ามีผู้รู้เห็นมากไหม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สถานที่ต้องมิดชิด ลับตา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ไม่จำเป็นไม่ต้องแจ้งชื่อเรา  (โทรศัพท์ , จดหมาย)</a:t>
            </a:r>
          </a:p>
          <a:p>
            <a:pPr marL="857250" indent="-857250" algn="l">
              <a:buFontTx/>
              <a:buChar char="-"/>
              <a:defRPr/>
            </a:pPr>
            <a:r>
              <a:rPr lang="th-TH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หลังแจ้งข่าวแล้วพยายามรักษาความลับอย่าเที่ยวคุยไปทั่ว เพราะอาจมีภัยมาถึงตนเอง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1000100" y="0"/>
            <a:ext cx="74533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h-TH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การรวบรวมข้อมูลข่าวสาร และการเขียนรายงาน</a:t>
            </a:r>
          </a:p>
        </p:txBody>
      </p:sp>
      <p:sp>
        <p:nvSpPr>
          <p:cNvPr id="641029" name="Text Box 5"/>
          <p:cNvSpPr txBox="1">
            <a:spLocks noChangeArrowheads="1"/>
          </p:cNvSpPr>
          <p:nvPr/>
        </p:nvSpPr>
        <p:spPr bwMode="auto">
          <a:xfrm>
            <a:off x="0" y="78579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ควรสั้นกะทัดรัด ได้ใจความ </a:t>
            </a:r>
            <a:r>
              <a:rPr lang="th-TH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และ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มี</a:t>
            </a:r>
            <a:r>
              <a:rPr lang="th-TH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รายละเอียดครบถ้วน</a:t>
            </a:r>
            <a:endParaRPr lang="th-TH" sz="4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1714488"/>
            <a:ext cx="9144000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thaiDist">
              <a:lnSpc>
                <a:spcPct val="95000"/>
              </a:lnSpc>
              <a:tabLst>
                <a:tab pos="5200650" algn="l"/>
              </a:tabLst>
              <a:defRPr/>
            </a:pP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ใคร          	(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Who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thaiDist">
              <a:lnSpc>
                <a:spcPct val="95000"/>
              </a:lnSpc>
              <a:tabLst>
                <a:tab pos="5200650" algn="l"/>
              </a:tabLst>
              <a:defRPr/>
            </a:pP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ทำอะไร 	(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thaiDist">
              <a:lnSpc>
                <a:spcPct val="95000"/>
              </a:lnSpc>
              <a:tabLst>
                <a:tab pos="5200650" algn="l"/>
              </a:tabLst>
              <a:defRPr/>
            </a:pP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ทำที่ไหน</a:t>
            </a:r>
            <a:r>
              <a:rPr lang="th-TH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Where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thaiDist">
              <a:lnSpc>
                <a:spcPct val="95000"/>
              </a:lnSpc>
              <a:tabLst>
                <a:tab pos="5200650" algn="l"/>
              </a:tabLst>
              <a:defRPr/>
            </a:pP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ทำเมื่อไร      	(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thaiDist">
              <a:lnSpc>
                <a:spcPct val="95000"/>
              </a:lnSpc>
              <a:tabLst>
                <a:tab pos="5200650" algn="l"/>
              </a:tabLst>
              <a:defRPr/>
            </a:pP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ทำเพราะอะไร	(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thaiDist">
              <a:lnSpc>
                <a:spcPct val="95000"/>
              </a:lnSpc>
              <a:tabLst>
                <a:tab pos="5200650" algn="l"/>
              </a:tabLst>
              <a:defRPr/>
            </a:pP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ทำอย่างไร      	(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</a:t>
            </a:r>
            <a:r>
              <a:rPr lang="th-TH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ln w="76200">
            <a:solidFill>
              <a:srgbClr val="66FFFF"/>
            </a:solidFill>
          </a:ln>
        </p:spPr>
        <p:txBody>
          <a:bodyPr>
            <a:normAutofit fontScale="90000"/>
          </a:bodyPr>
          <a:lstStyle/>
          <a:p>
            <a:r>
              <a:rPr lang="th-TH" altLang="th-TH" sz="5400" dirty="0" smtClean="0">
                <a:solidFill>
                  <a:srgbClr val="FF0000"/>
                </a:solidFill>
                <a:cs typeface="JasmineUPC" pitchFamily="18" charset="-34"/>
              </a:rPr>
              <a:t>ความสำคัญของการรายงาน(แจ้งข่าวสาร)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th-TH" altLang="th-TH" sz="6000" dirty="0" smtClean="0">
                <a:solidFill>
                  <a:srgbClr val="FF0000"/>
                </a:solidFill>
                <a:cs typeface="JasmineUPC" pitchFamily="18" charset="-34"/>
              </a:rPr>
              <a:t>การรายงาน(แจ้งข่าวสาร)มีความสำคัญเท่า ๆ กับการปฏิบัติเพราะช่วยให้หน่วยราชการที่เกี่ยวข้องสามารถวางแผนหรือตัดสินใจกระทำการสิ่งใดสิ่งหนึ่ง</a:t>
            </a:r>
          </a:p>
          <a:p>
            <a:pPr algn="ctr">
              <a:buFontTx/>
              <a:buNone/>
            </a:pPr>
            <a:r>
              <a:rPr lang="th-TH" altLang="th-TH" sz="6000" dirty="0" smtClean="0">
                <a:solidFill>
                  <a:srgbClr val="FF0000"/>
                </a:solidFill>
                <a:cs typeface="JasmineUPC" pitchFamily="18" charset="-34"/>
              </a:rPr>
              <a:t>ลงไปได้ถูกต้อง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0" y="0"/>
            <a:ext cx="19287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h-TH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ใคร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0" y="785794"/>
            <a:ext cx="178591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533400" indent="-533400" algn="l">
              <a:buFontTx/>
              <a:buChar char="•"/>
              <a:tabLst>
                <a:tab pos="2147888" algn="l"/>
                <a:tab pos="5195888" algn="l"/>
              </a:tabLst>
              <a:defRPr/>
            </a:pP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ชื่อ-นามสกุล</a:t>
            </a:r>
          </a:p>
          <a:p>
            <a:pPr marL="533400" indent="-533400" algn="l">
              <a:buFontTx/>
              <a:buChar char="•"/>
              <a:tabLst>
                <a:tab pos="2147888" algn="l"/>
                <a:tab pos="5195888" algn="l"/>
              </a:tabLst>
              <a:defRPr/>
            </a:pP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เพศ  (ชาย – หญิง)</a:t>
            </a:r>
          </a:p>
          <a:p>
            <a:pPr marL="533400" indent="-533400" algn="l">
              <a:buFontTx/>
              <a:buChar char="•"/>
              <a:tabLst>
                <a:tab pos="2147888" algn="l"/>
                <a:tab pos="5195888" algn="l"/>
              </a:tabLst>
              <a:defRPr/>
            </a:pP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ที่อยู่อาศัย</a:t>
            </a:r>
          </a:p>
          <a:p>
            <a:pPr marL="533400" indent="-533400" algn="l">
              <a:buFontTx/>
              <a:buChar char="•"/>
              <a:tabLst>
                <a:tab pos="2147888" algn="l"/>
                <a:tab pos="5195888" algn="l"/>
              </a:tabLst>
              <a:defRPr/>
            </a:pP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ลักษณะรูปร่าง</a:t>
            </a:r>
          </a:p>
          <a:p>
            <a:pPr marL="533400" indent="-533400" algn="l">
              <a:tabLst>
                <a:tab pos="2147888" algn="l"/>
                <a:tab pos="5195888" algn="l"/>
              </a:tabLst>
              <a:defRPr/>
            </a:pPr>
            <a:endParaRPr lang="th-TH" sz="3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14480" y="0"/>
            <a:ext cx="21431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h-TH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h-TH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ทำอะไร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785918" y="642918"/>
            <a:ext cx="1857388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tabLst>
                <a:tab pos="2147888" algn="l"/>
                <a:tab pos="5195888" algn="l"/>
              </a:tabLst>
              <a:defRPr/>
            </a:pPr>
            <a:r>
              <a:rPr lang="th-TH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พฤติกรรม</a:t>
            </a: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ของเป้าหมายตามภัยคุกคาม</a:t>
            </a:r>
          </a:p>
          <a:p>
            <a:pPr>
              <a:lnSpc>
                <a:spcPct val="120000"/>
              </a:lnSpc>
              <a:tabLst>
                <a:tab pos="2147888" algn="l"/>
                <a:tab pos="5195888" algn="l"/>
              </a:tabLst>
              <a:defRPr/>
            </a:pP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ที่</a:t>
            </a:r>
            <a:r>
              <a:rPr lang="th-TH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มีผลกระทบ</a:t>
            </a: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ต่อความมั่นคงของชาติ</a:t>
            </a:r>
            <a:endParaRPr lang="th-TH" sz="3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14744" y="0"/>
            <a:ext cx="19510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h-TH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th-TH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ที่</a:t>
            </a:r>
            <a:r>
              <a:rPr lang="th-TH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ไหน</a:t>
            </a:r>
            <a:r>
              <a:rPr lang="th-TH" sz="4000" b="0" dirty="0"/>
              <a:t>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43306" y="785794"/>
            <a:ext cx="1500198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ct val="30000"/>
              </a:spcAft>
              <a:tabLst>
                <a:tab pos="2147888" algn="l"/>
                <a:tab pos="5195888" algn="l"/>
              </a:tabLst>
              <a:defRPr/>
            </a:pPr>
            <a:r>
              <a:rPr lang="th-TH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สถานที่  ที่เป้าหมายทำการก่อเหตุ </a:t>
            </a:r>
          </a:p>
          <a:p>
            <a:pPr>
              <a:lnSpc>
                <a:spcPct val="90000"/>
              </a:lnSpc>
              <a:spcAft>
                <a:spcPct val="30000"/>
              </a:spcAft>
              <a:tabLst>
                <a:tab pos="2147888" algn="l"/>
                <a:tab pos="5195888" algn="l"/>
              </a:tabLst>
              <a:defRPr/>
            </a:pPr>
            <a:r>
              <a:rPr lang="th-TH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(ชี้จุดให้ชัดเจน)</a:t>
            </a:r>
            <a:endParaRPr lang="th-TH" sz="36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57818" y="0"/>
            <a:ext cx="17319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h-TH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lang="th-TH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เมื่อไร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214942" y="785794"/>
            <a:ext cx="1714512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ct val="30000"/>
              </a:spcAft>
              <a:tabLst>
                <a:tab pos="2147888" algn="l"/>
                <a:tab pos="5195888" algn="l"/>
              </a:tabLst>
              <a:defRPr/>
            </a:pPr>
            <a:r>
              <a:rPr lang="th-TH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พฤติกรรม</a:t>
            </a:r>
            <a:r>
              <a:rPr lang="th-TH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ที่เป้าหมายกระทำนั้นเกิดขึ้นเมื่อไร</a:t>
            </a: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th-TH" sz="36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ct val="30000"/>
              </a:spcAft>
              <a:tabLst>
                <a:tab pos="2147888" algn="l"/>
                <a:tab pos="5195888" algn="l"/>
              </a:tabLst>
              <a:defRPr/>
            </a:pPr>
            <a:r>
              <a:rPr lang="th-TH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วัน – เวลา )</a:t>
            </a:r>
          </a:p>
          <a:p>
            <a:pPr>
              <a:lnSpc>
                <a:spcPct val="90000"/>
              </a:lnSpc>
              <a:tabLst>
                <a:tab pos="2147888" algn="l"/>
                <a:tab pos="5195888" algn="l"/>
              </a:tabLst>
              <a:defRPr/>
            </a:pPr>
            <a:endParaRPr lang="th-TH" sz="36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215206" y="0"/>
            <a:ext cx="19287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th-TH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.อย่างไร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143768" y="642918"/>
            <a:ext cx="2000232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tabLst>
                <a:tab pos="2147888" algn="l"/>
                <a:tab pos="5195888" algn="l"/>
              </a:tabLst>
              <a:defRPr/>
            </a:pPr>
            <a:r>
              <a:rPr lang="th-TH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วิธีการ</a:t>
            </a: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ที่เป้าหมายกระทำ </a:t>
            </a:r>
          </a:p>
          <a:p>
            <a:pPr algn="l">
              <a:lnSpc>
                <a:spcPct val="120000"/>
              </a:lnSpc>
              <a:tabLst>
                <a:tab pos="2147888" algn="l"/>
                <a:tab pos="5195888" algn="l"/>
              </a:tabLst>
              <a:defRPr/>
            </a:pPr>
            <a:r>
              <a:rPr lang="th-TH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ผู้</a:t>
            </a: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ร่วมขบวนการ หรือผู้ให้การสนับสนุน </a:t>
            </a:r>
          </a:p>
          <a:p>
            <a:pPr algn="l">
              <a:lnSpc>
                <a:spcPct val="120000"/>
              </a:lnSpc>
              <a:tabLst>
                <a:tab pos="2147888" algn="l"/>
                <a:tab pos="5195888" algn="l"/>
              </a:tabLst>
              <a:defRPr/>
            </a:pPr>
            <a:r>
              <a:rPr lang="th-TH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อุปกรณ์</a:t>
            </a:r>
            <a:r>
              <a:rPr lang="th-TH" sz="3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h-TH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และยานพาหนะที่ใช้</a:t>
            </a:r>
            <a:endParaRPr lang="th-TH" sz="3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/>
      <p:bldP spid="5" grpId="0"/>
      <p:bldP spid="7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11" descr="9k="/>
          <p:cNvSpPr>
            <a:spLocks noChangeAspect="1" noChangeArrowheads="1"/>
          </p:cNvSpPr>
          <p:nvPr/>
        </p:nvSpPr>
        <p:spPr bwMode="auto">
          <a:xfrm>
            <a:off x="3562350" y="2300288"/>
            <a:ext cx="20193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7" name="AutoShape 15" descr="2Q=="/>
          <p:cNvSpPr>
            <a:spLocks noChangeAspect="1" noChangeArrowheads="1"/>
          </p:cNvSpPr>
          <p:nvPr/>
        </p:nvSpPr>
        <p:spPr bwMode="auto">
          <a:xfrm>
            <a:off x="3609975" y="2833688"/>
            <a:ext cx="37814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  <a:t/>
            </a:r>
            <a:b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</a:br>
            <a:endParaRPr lang="th-TH" altLang="th-TH" sz="2800" b="0">
              <a:solidFill>
                <a:schemeClr val="tx1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0" y="857232"/>
            <a:ext cx="91440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9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ตัวอย่างการวางแผนรวบรวมข่าวสาร</a:t>
            </a:r>
          </a:p>
          <a:p>
            <a:pPr algn="ctr">
              <a:defRPr/>
            </a:pPr>
            <a:r>
              <a:rPr lang="th-TH" sz="9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ภาคประชาชน</a:t>
            </a:r>
            <a:endParaRPr lang="th-TH" sz="96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-1" y="571480"/>
            <a:ext cx="9144001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350" indent="6350" algn="l">
              <a:tabLst>
                <a:tab pos="1528763" algn="l"/>
                <a:tab pos="5195888" algn="l"/>
              </a:tabLst>
              <a:defRPr/>
            </a:pPr>
            <a:r>
              <a:rPr lang="th-TH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ใคร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?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h-TH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นาย ชอบ  ทำผิด  อายุประมาณ 35 ปี อยู่บ้านเลขที่ 123  บ้านไทยประจัน หมู่ 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ต.ยางหัก อ.ปากท่อ จ.ราชบุรี  มีรูปร่างอ้วนเตี้ย ผิวดำ </a:t>
            </a:r>
          </a:p>
          <a:p>
            <a:pPr marL="6350" indent="6350" algn="l">
              <a:tabLst>
                <a:tab pos="1528763" algn="l"/>
                <a:tab pos="5195888" algn="l"/>
              </a:tabLst>
              <a:defRPr/>
            </a:pPr>
            <a:r>
              <a:rPr lang="th-TH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ทำอะไร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?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	- มีพฤติกรรมลักลอบตัดไม้ทำลายป่าเป็นประจำ</a:t>
            </a:r>
          </a:p>
          <a:p>
            <a:pPr marL="6350" indent="6350" algn="l">
              <a:tabLst>
                <a:tab pos="1528763" algn="l"/>
                <a:tab pos="5195888" algn="l"/>
              </a:tabLst>
              <a:defRPr/>
            </a:pPr>
            <a:r>
              <a:rPr lang="th-TH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ทำที่ไหน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 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บริเวณเทือกเขาตะนาวศรี อ.ปากท่อ จ.ราชบุรี</a:t>
            </a:r>
          </a:p>
          <a:p>
            <a:pPr marL="6350" indent="6350" algn="l">
              <a:tabLst>
                <a:tab pos="1528763" algn="l"/>
                <a:tab pos="5195888" algn="l"/>
              </a:tabLst>
              <a:defRPr/>
            </a:pPr>
            <a:r>
              <a:rPr lang="th-TH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ทำเมื่อไร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ทำเมื่อสบโอกาสและทำมาต่อเนื่องเป็นระยะเวลา 1 ปีแล้ว</a:t>
            </a:r>
            <a:endParaRPr lang="th-TH" sz="3600" b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350" indent="6350" algn="l">
              <a:tabLst>
                <a:tab pos="1528763" algn="l"/>
                <a:tab pos="5195888" algn="l"/>
              </a:tabLst>
              <a:defRPr/>
            </a:pPr>
            <a:endParaRPr lang="th-TH" sz="3600" b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1223963" y="0"/>
            <a:ext cx="6804025" cy="7620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altLang="th-TH" sz="4400">
                <a:latin typeface="Cordia New" pitchFamily="34" charset="-34"/>
              </a:rPr>
              <a:t>ตัวอย่างในการเขียนรายงานข้อมูลข่าวสารฯ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3286124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350" indent="6350" algn="thaiDist">
              <a:tabLst>
                <a:tab pos="1700213" algn="l"/>
                <a:tab pos="5195888" algn="l"/>
              </a:tabLst>
              <a:defRPr/>
            </a:pPr>
            <a:r>
              <a:rPr lang="th-TH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ทำ</a:t>
            </a:r>
            <a:r>
              <a:rPr lang="th-TH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อย่างไร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 ลักลอบนำเลื่อยโซ่ยนต์เข้าทางบ้านไทยประจันโดยมีลูกมือร่วมด้วยประมาณ 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คน  จากนั้นดำเนินการหาแหล่งไม้ใหญ่ อาทิ ตะแบก และสัก ตัดแล้วฝังกลบไว้ในพื้นที่รอสบโอกาสในการลำเลียงออกต่อไป โดยมีนายทุนรับซื้ออยู่ที่ จ.พระนครศรีอยุธยา (ไม่ทราบชื่อนามสกุล</a:t>
            </a:r>
            <a:r>
              <a:rPr lang="th-TH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350" indent="6350" algn="thaiDist">
              <a:tabLst>
                <a:tab pos="1700213" algn="l"/>
                <a:tab pos="5195888" algn="l"/>
              </a:tabLst>
              <a:defRPr/>
            </a:pPr>
            <a:r>
              <a:rPr lang="th-TH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ทำไม 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h-TH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- โดยทำเป็นอาชีพ  จนมีฐานะร่ำรวยผิดปกติ</a:t>
            </a:r>
          </a:p>
          <a:p>
            <a:pPr marL="6350" indent="6350" algn="thaiDist">
              <a:tabLst>
                <a:tab pos="1700213" algn="l"/>
                <a:tab pos="5195888" algn="l"/>
              </a:tabLst>
              <a:defRPr/>
            </a:pPr>
            <a:endParaRPr lang="th-TH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0" y="714356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350" indent="6350" algn="l">
              <a:tabLst>
                <a:tab pos="1528763" algn="l"/>
                <a:tab pos="5195888" algn="l"/>
              </a:tabLst>
              <a:defRPr/>
            </a:pP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นาย ชอบ  ทำผิด  อายุประมาณ 35 ปี อยู่บ้านเลขที่ 123  บ้านไทยประจัน หมู่ 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ต.ยางหัก อ.ปากท่อ จ.ราชบุรี  มีรูปร่างอ้วนเตี้ย ผิวดำ มีพฤติกรรมลักลอบตัดไม้ทำลายป่าเป็นประจำ บริเวณเทือกเขาตะนาวศรี อ.ปากท่อ จ.ราชบุรี ทำเมื่อสบโอกาสและทำมาต่อเนื่องเป็นระยะเวลา 1 ปีแล้ว</a:t>
            </a:r>
            <a:endParaRPr lang="th-TH" sz="3600" b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5107" name="Text Box 3"/>
          <p:cNvSpPr txBox="1">
            <a:spLocks noChangeArrowheads="1"/>
          </p:cNvSpPr>
          <p:nvPr/>
        </p:nvSpPr>
        <p:spPr bwMode="auto">
          <a:xfrm>
            <a:off x="0" y="0"/>
            <a:ext cx="9143999" cy="76944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altLang="th-TH" sz="4400" dirty="0">
                <a:latin typeface="Cordia New" pitchFamily="34" charset="-34"/>
              </a:rPr>
              <a:t>ตัวอย่างในการเขียนรายงานข้อมูลข่าวสาร</a:t>
            </a:r>
            <a:r>
              <a:rPr lang="th-TH" altLang="th-TH" sz="4400" dirty="0" smtClean="0">
                <a:latin typeface="Cordia New" pitchFamily="34" charset="-34"/>
              </a:rPr>
              <a:t>ฯ(</a:t>
            </a:r>
            <a:r>
              <a:rPr lang="th-TH" altLang="th-TH" sz="4400" dirty="0">
                <a:latin typeface="Cordia New" pitchFamily="34" charset="-34"/>
              </a:rPr>
              <a:t>ข่าวที่สมบูรณ์)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3500438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350" indent="6350" algn="thaiDist">
              <a:tabLst>
                <a:tab pos="1700213" algn="l"/>
                <a:tab pos="5195888" algn="l"/>
              </a:tabLst>
              <a:defRPr/>
            </a:pPr>
            <a:r>
              <a:rPr lang="th-TH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วิธีการ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ลักลอบนำเลื่อยโซ่ยนต์เข้าทางบ้านไทยประจันโดยมีลูกมือร่วมด้วยประมาณ 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th-TH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คน  จากนั้นดำเนินการหาแหล่งไม้ใหญ่ อาทิ ตะแบก และสัก ตัดแล้วฝังกลบไว้ในพื้นที่รอสบโอกาสในการลำเลียงออกต่อไป      โดยมีนายทุนรับซื้ออยู่ที่ จ.พระนครศรีอยุธยา (ไม่ทราบชื่อนามสกุล</a:t>
            </a:r>
            <a:r>
              <a:rPr lang="th-TH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โดยทำเป็นอาชีพ  จนมีฐานะร่ำรวยผิดปกติ </a:t>
            </a:r>
            <a:endParaRPr lang="th-TH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 descr="Image result for นายชัช  ช่วยเหลือฝรั่ง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8372" name="AutoShape 4" descr="Image result for นายชัช  ช่วยเหลือฝรั่ง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 New" pitchFamily="34" charset="-34"/>
                <a:cs typeface="TH SarabunPSK" pitchFamily="34" charset="-34"/>
              </a:rPr>
              <a:t>แบบรายงานวิทยากรเหยี่ยวตัวคูณ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ตามโครงการ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สนับสนุนและสร้างการมีส่วนร่วมของประชาชนในการต่อต้านการทุจริต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H SarabunPSK" pitchFamily="34" charset="-34"/>
              </a:rPr>
              <a:t>“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ดวงตาแรงงาน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H SarabunPSK" pitchFamily="34" charset="-34"/>
              </a:rPr>
              <a:t>”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กิจกรรมที่ 2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: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พัฒนาทักษะให้แก่ประชาชนและเครือข่ายอาสาสมัครแรงงาน ที่ผ่านการอบรม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ด้านการป้องกันการทุจริตร่วมกับกระทรวงแรงงาน ให้มีทักษะในการเป็นวิทยากรตัวคูณ (ครั้งที่ 1)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 New" pitchFamily="34" charset="-34"/>
                <a:cs typeface="TH SarabunPSK" pitchFamily="34" charset="-34"/>
              </a:rPr>
              <a:t>-----------------------------------------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ใคร? ชื่อผู้บรรยาย......................................................จังหวัด............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.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..............................ครั้งที่บรรยาย.......................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ทำอะไร?(บรรยายเรื่อง).........................................................................................................................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ที่ไหน?(สถานที่/บ้าน/ตำบล/อำเภอ/จังหวัด).......................................................................................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เมื่อไหร่?(วัน/เดือน/ปี/....................................เวลาตั้งแต่...................ถึง...................รวม.............นาที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อย่างไร?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5.1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ที่ไปบรรยายโครงการอะไร.............................................................................................................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5.2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ของหน่วยงานใด............................................................................................................................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5.3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ใครเป็นผู้เชิญหรือเราติดต่อด้วยตนเอง........................................................................................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5.4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ผู้รับฟังเป็นใคร.....................................................................จำนวนเท่าใด...................................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ทำไม?(ผลที่ได้รับเขียนว่าได้รับความสนใจเป็นอย่างดีไหม)................................................................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อื่นๆ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7.1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ปัญหาข้อขัดข้อง............................................................................................................................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7.2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ข้อเสนอแนะ/ข้อคิดเห็น................................................................................................................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7.3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งานด้านการข่าว............................................................................................................................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           ลงชื่อ............................................................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                   (                                           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                  เหยี่ยววิทยากรตัวคูณจังหวัด......................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000892" y="2214554"/>
            <a:ext cx="1785950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b="1" dirty="0" smtClean="0">
                <a:solidFill>
                  <a:srgbClr val="FFFF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หมายเหตุ.- แนบภาพกิจกรรม </a:t>
            </a:r>
            <a:endParaRPr lang="en-US" b="1" dirty="0" smtClean="0">
              <a:solidFill>
                <a:srgbClr val="FFFF00"/>
              </a:solidFill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lvl="0" algn="ctr"/>
            <a:r>
              <a:rPr lang="en-US" b="1" dirty="0" smtClean="0">
                <a:solidFill>
                  <a:srgbClr val="FFFF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3</a:t>
            </a:r>
            <a:r>
              <a:rPr lang="th-TH" b="1" dirty="0" smtClean="0">
                <a:solidFill>
                  <a:srgbClr val="FFFF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FFFF00"/>
                </a:solidFill>
                <a:ea typeface="Times New Roman" pitchFamily="18" charset="0"/>
                <a:cs typeface="TH SarabunPSK" pitchFamily="34" charset="-34"/>
              </a:rPr>
              <a:t>–</a:t>
            </a:r>
            <a:r>
              <a:rPr lang="th-TH" b="1" dirty="0" smtClean="0">
                <a:solidFill>
                  <a:srgbClr val="FFFF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</a:t>
            </a:r>
            <a:r>
              <a:rPr lang="en-US" b="1" dirty="0" smtClean="0">
                <a:solidFill>
                  <a:srgbClr val="FFFF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 </a:t>
            </a:r>
            <a:r>
              <a:rPr lang="th-TH" b="1" dirty="0" smtClean="0">
                <a:solidFill>
                  <a:srgbClr val="FFFF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ภาพ</a:t>
            </a:r>
            <a:endParaRPr lang="en-US" dirty="0" smtClean="0">
              <a:solidFill>
                <a:srgbClr val="FFFF00"/>
              </a:solidFill>
              <a:latin typeface="Arial" pitchFamily="34" charset="0"/>
              <a:cs typeface="Angsana New" pitchFamily="18" charset="-34"/>
            </a:endParaRPr>
          </a:p>
          <a:p>
            <a:pPr algn="ctr"/>
            <a:endParaRPr lang="th-TH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11" descr="9k="/>
          <p:cNvSpPr>
            <a:spLocks noChangeAspect="1" noChangeArrowheads="1"/>
          </p:cNvSpPr>
          <p:nvPr/>
        </p:nvSpPr>
        <p:spPr bwMode="auto">
          <a:xfrm>
            <a:off x="3562350" y="2300288"/>
            <a:ext cx="20193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7" name="AutoShape 15" descr="2Q=="/>
          <p:cNvSpPr>
            <a:spLocks noChangeAspect="1" noChangeArrowheads="1"/>
          </p:cNvSpPr>
          <p:nvPr/>
        </p:nvSpPr>
        <p:spPr bwMode="auto">
          <a:xfrm>
            <a:off x="3609975" y="2833688"/>
            <a:ext cx="37814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h-TH" altLang="th-TH"/>
          </a:p>
        </p:txBody>
      </p:sp>
      <p:sp>
        <p:nvSpPr>
          <p:cNvPr id="1955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  <a:t/>
            </a:r>
            <a:br>
              <a:rPr lang="th-TH" altLang="th-TH" sz="2800" b="0">
                <a:solidFill>
                  <a:schemeClr val="tx1"/>
                </a:solidFill>
                <a:latin typeface="Arial" pitchFamily="34" charset="0"/>
                <a:cs typeface="Angsana New" pitchFamily="18" charset="-34"/>
              </a:rPr>
            </a:br>
            <a:endParaRPr lang="th-TH" altLang="th-TH" sz="2800" b="0">
              <a:solidFill>
                <a:schemeClr val="tx1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72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สรุป</a:t>
            </a:r>
          </a:p>
          <a:p>
            <a:pPr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</a:t>
            </a: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ผลงานวิทยากรตัวคูณให้เขียนข่าว </a:t>
            </a:r>
          </a:p>
          <a:p>
            <a:pPr>
              <a:defRPr/>
            </a:pP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ให้ครบ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 w</a:t>
            </a: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 h</a:t>
            </a: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ส่งเข้าห้องวิทยากรตัวคูณ</a:t>
            </a:r>
          </a:p>
          <a:p>
            <a:pPr>
              <a:defRPr/>
            </a:pP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พร้อมภาพกิจกรรม</a:t>
            </a:r>
          </a:p>
          <a:p>
            <a:pPr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2.</a:t>
            </a: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ข่าวอื่นๆที่เป็นความลับหากเชื่อใจหน่วยงาน</a:t>
            </a:r>
          </a:p>
          <a:p>
            <a:pPr>
              <a:defRPr/>
            </a:pP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ในพื้นที่ก็ให้แจ้งได้หรือจะส่งให้ครูพิจารณา</a:t>
            </a:r>
          </a:p>
          <a:p>
            <a:pPr>
              <a:defRPr/>
            </a:pP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ประสานหน่อยงานที่เกี่ยวข้องดำเนินการ</a:t>
            </a:r>
          </a:p>
          <a:p>
            <a:pPr>
              <a:defRPr/>
            </a:pPr>
            <a:r>
              <a:rPr lang="th-TH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ต่อไป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57166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พบเห็นปัญหาของส่วนรวมท่านควรแจ้งใคร</a:t>
            </a:r>
          </a:p>
          <a:p>
            <a:pPr algn="ctr">
              <a:defRPr/>
            </a:pP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ในฐานะที่ท่านเป็นมวลชนของกระทรวงแรงงานถ้าเป็นเรื่องเกี่ยวข้องกับภัยคุกคามในพื้นที่ของท่าน เช่น </a:t>
            </a:r>
          </a:p>
          <a:p>
            <a:pPr algn="ctr">
              <a:defRPr/>
            </a:pP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การทุจริต(</a:t>
            </a: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1206 </a:t>
            </a: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ป.ป.ช.) </a:t>
            </a:r>
          </a:p>
          <a:p>
            <a:pPr algn="ctr">
              <a:defRPr/>
            </a:pPr>
            <a:r>
              <a:rPr lang="th-TH" sz="3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ฃยาเสพติด</a:t>
            </a: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</a:t>
            </a: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1386 </a:t>
            </a:r>
            <a:r>
              <a:rPr lang="th-TH" sz="3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ป.ป.ส.</a:t>
            </a: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) / </a:t>
            </a:r>
          </a:p>
          <a:p>
            <a:pPr algn="ctr">
              <a:defRPr/>
            </a:pP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ผู้มีอิทธิพล /ของผิดกฎหมาย / บ่อนการพนัน / อาวุธสงคราม / บุคคลที่เป็นภัยสังคม(ปล่อยเงินกู้ , ค้ามนุษย์ ,แรงงานเถื่อน) </a:t>
            </a:r>
          </a:p>
          <a:p>
            <a:pPr algn="ctr">
              <a:defRPr/>
            </a:pP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แจ้งหน่วยงานที่รับผิดชอบโดยตรงหรือแจ้งผ่านศูนย์ดำรงธรรมของเขตหรือของศาลาว่าการ กทม.หรือแจ้งไปที่กองอำนวยการรักษาความมั่นคง สวนรื่นฤดี กทม.</a:t>
            </a: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1374 </a:t>
            </a: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หรือ </a:t>
            </a: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022412051-56</a:t>
            </a:r>
            <a:r>
              <a:rPr lang="th-TH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0"/>
            <a:ext cx="7772400" cy="714356"/>
          </a:xfrm>
        </p:spPr>
        <p:txBody>
          <a:bodyPr>
            <a:normAutofit fontScale="90000"/>
          </a:bodyPr>
          <a:lstStyle/>
          <a:p>
            <a:r>
              <a:rPr lang="th-TH" altLang="th-TH" sz="6000" b="1" dirty="0" smtClean="0">
                <a:solidFill>
                  <a:srgbClr val="FF00FF"/>
                </a:solidFill>
                <a:cs typeface="JasmineUPC" pitchFamily="18" charset="-34"/>
              </a:rPr>
              <a:t>หน้าที่ของผู้รายงาน</a:t>
            </a:r>
            <a:endParaRPr lang="th-TH" altLang="th-TH" sz="6000" b="1" u="sng" dirty="0" smtClean="0">
              <a:solidFill>
                <a:srgbClr val="FF00FF"/>
              </a:solidFill>
              <a:cs typeface="JasmineUPC" pitchFamily="18" charset="-34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71480"/>
            <a:ext cx="9144000" cy="3316288"/>
          </a:xfrm>
        </p:spPr>
        <p:txBody>
          <a:bodyPr>
            <a:noAutofit/>
          </a:bodyPr>
          <a:lstStyle/>
          <a:p>
            <a:pPr algn="l">
              <a:lnSpc>
                <a:spcPct val="135000"/>
              </a:lnSpc>
            </a:pPr>
            <a:r>
              <a:rPr lang="th-TH" altLang="th-TH" sz="2400" b="1" dirty="0" smtClean="0">
                <a:solidFill>
                  <a:srgbClr val="002060"/>
                </a:solidFill>
                <a:cs typeface="JasmineUPC" pitchFamily="18" charset="-34"/>
              </a:rPr>
              <a:t>๑ ต้องเข้าใจรายละเอียดของงานที่ได้รับมอบหมาย</a:t>
            </a:r>
          </a:p>
          <a:p>
            <a:pPr algn="l">
              <a:lnSpc>
                <a:spcPct val="135000"/>
              </a:lnSpc>
            </a:pPr>
            <a:r>
              <a:rPr lang="th-TH" altLang="th-TH" sz="2400" b="1" dirty="0" smtClean="0">
                <a:solidFill>
                  <a:srgbClr val="002060"/>
                </a:solidFill>
                <a:cs typeface="JasmineUPC" pitchFamily="18" charset="-34"/>
              </a:rPr>
              <a:t>๒ ต้องเข้าถึงบุคคล สถานที่ ที่จะรวบรวมข่าวสาร</a:t>
            </a:r>
          </a:p>
          <a:p>
            <a:pPr algn="l">
              <a:lnSpc>
                <a:spcPct val="135000"/>
              </a:lnSpc>
            </a:pPr>
            <a:r>
              <a:rPr lang="th-TH" altLang="th-TH" sz="2400" b="1" dirty="0" smtClean="0">
                <a:solidFill>
                  <a:srgbClr val="002060"/>
                </a:solidFill>
                <a:cs typeface="JasmineUPC" pitchFamily="18" charset="-34"/>
              </a:rPr>
              <a:t>๓ ต้องรวบรวมข่าวสารอย่างละเอียด และครบถ้วน</a:t>
            </a:r>
          </a:p>
          <a:p>
            <a:pPr algn="l">
              <a:lnSpc>
                <a:spcPct val="135000"/>
              </a:lnSpc>
            </a:pPr>
            <a:r>
              <a:rPr lang="th-TH" altLang="th-TH" sz="2400" b="1" dirty="0" smtClean="0">
                <a:solidFill>
                  <a:srgbClr val="002060"/>
                </a:solidFill>
                <a:cs typeface="JasmineUPC" pitchFamily="18" charset="-34"/>
              </a:rPr>
              <a:t>๔ ต้องส่งข่าวสารที่รวบรวมได้ถึงผู้บังคับบัญชาโดยเร็ว</a:t>
            </a:r>
          </a:p>
          <a:p>
            <a:pPr algn="l">
              <a:lnSpc>
                <a:spcPct val="135000"/>
              </a:lnSpc>
            </a:pPr>
            <a:r>
              <a:rPr lang="th-TH" altLang="th-TH" sz="2400" b="1" dirty="0" smtClean="0">
                <a:solidFill>
                  <a:srgbClr val="002060"/>
                </a:solidFill>
                <a:cs typeface="JasmineUPC" pitchFamily="18" charset="-34"/>
              </a:rPr>
              <a:t>๕ สามารถเข้าถึงแหล่งข่าว รวบรวมข่าวสาร และรายงานข่าวสารได้อย่างปลอดภัย</a:t>
            </a:r>
          </a:p>
          <a:p>
            <a:pPr algn="l">
              <a:lnSpc>
                <a:spcPct val="135000"/>
              </a:lnSpc>
            </a:pPr>
            <a:r>
              <a:rPr lang="th-TH" altLang="th-TH" sz="2400" b="1" dirty="0" smtClean="0">
                <a:solidFill>
                  <a:srgbClr val="002060"/>
                </a:solidFill>
                <a:cs typeface="JasmineUPC" pitchFamily="18" charset="-34"/>
              </a:rPr>
              <a:t>๖ ต้องซื่อสัตย์ รายงานข่าวสารตามความเป็นจริง</a:t>
            </a:r>
          </a:p>
          <a:p>
            <a:pPr algn="l">
              <a:lnSpc>
                <a:spcPct val="135000"/>
              </a:lnSpc>
            </a:pPr>
            <a:endParaRPr lang="th-TH" altLang="th-TH" sz="2400" b="1" dirty="0" smtClean="0">
              <a:solidFill>
                <a:srgbClr val="002060"/>
              </a:solidFill>
              <a:cs typeface="JasmineUPC" pitchFamily="18" charset="-34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57158" y="3929066"/>
            <a:ext cx="84582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JasmineUPC" pitchFamily="18" charset="-34"/>
              </a:rPr>
              <a:t>ข่าวสารจะมีคุณค่าต้องทำอย่างไร 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4429133"/>
            <a:ext cx="9144000" cy="242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3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h-TH" altLang="th-TH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kumimoji="0" lang="th-TH" altLang="th-TH" sz="3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เรียบเรียงคำพูด</a:t>
            </a:r>
            <a:r>
              <a:rPr kumimoji="0" lang="th-TH" altLang="th-TH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เพื่อให้เข้าใจได้ง่าย</a:t>
            </a:r>
            <a:r>
              <a:rPr kumimoji="0" lang="th-TH" altLang="th-TH" sz="31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                                                     </a:t>
            </a:r>
            <a:r>
              <a:rPr kumimoji="0" lang="th-TH" altLang="th-TH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- การรายงานช่วย</a:t>
            </a:r>
            <a:r>
              <a:rPr kumimoji="0" lang="th-TH" altLang="th-TH" sz="3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ให้เห็นคุณค่า</a:t>
            </a:r>
            <a:r>
              <a:rPr kumimoji="0" lang="th-TH" altLang="th-TH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ของข่าวสาร</a:t>
            </a:r>
            <a:r>
              <a:rPr kumimoji="0" lang="th-TH" altLang="th-TH" sz="3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แต่ไม่ได้เพิ่มคุณค่า</a:t>
            </a:r>
            <a:r>
              <a:rPr kumimoji="0" lang="th-TH" altLang="th-TH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ให้ข่าวสาร</a:t>
            </a:r>
            <a:r>
              <a:rPr kumimoji="0" lang="th-TH" altLang="th-TH" sz="31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                    </a:t>
            </a:r>
            <a:r>
              <a:rPr kumimoji="0" lang="th-TH" altLang="th-TH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- การรายงานที่ดีจะขึ้นอยู่กับ</a:t>
            </a:r>
            <a:r>
              <a:rPr kumimoji="0" lang="th-TH" altLang="th-TH" sz="3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ผู้รายงาน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7848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u="sng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ข้อสำคัญของข่าว</a:t>
            </a:r>
          </a:p>
          <a:p>
            <a:pPr algn="ctr"/>
            <a:r>
              <a:rPr lang="th-TH" sz="4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จับประเด็นให้ได้ว่าใคร/ทำอะไร/ที่ไหน/เมื่อไหร่/อย่างไร/ทำไม สิ่งสำคัญต้องไม่เขียนแบบเยิ่น</a:t>
            </a:r>
            <a:r>
              <a:rPr lang="th-TH" sz="44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เย้อ</a:t>
            </a:r>
            <a:r>
              <a:rPr lang="th-TH" sz="4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ข่าวที่แท้จริงควร สั้น กะทัดรัด และชัดเจน อ่านแล้วเข้าใจได้ง่าย</a:t>
            </a:r>
          </a:p>
          <a:p>
            <a:pPr algn="ctr"/>
            <a:r>
              <a:rPr lang="th-TH" sz="54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ข้อสำคัญของภาพ</a:t>
            </a:r>
          </a:p>
          <a:p>
            <a:pPr algn="ctr"/>
            <a:r>
              <a:rPr lang="th-TH" sz="4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ถ่ายให้เห็นมุมด้านหน้า/ด้านข้าง/ด้านหลัง/ป้ายพิธี/ผู้ร่วมงาน/สื่อที่แจกจ่าย และถ่ายให้เห็นการกำลังทำหน้าที่เป็นวิทยากร หรือถ่ายให้เห็นกลุ่มผู้ฟังใกล้ๆว่าสนใจมากน้อยเพียงใด</a:t>
            </a:r>
          </a:p>
          <a:p>
            <a:pPr algn="ctr"/>
            <a:endParaRPr lang="th-TH" sz="4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-66973"/>
            <a:ext cx="9144000" cy="71096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คำแนะนำในการปรับแก้ผลงานด้านรูปภาพ </a:t>
            </a:r>
            <a:r>
              <a:rPr lang="en-US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 </a:t>
            </a:r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ควร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ควรเห็นตัวเราในบริบทที่ต้องการรายงานเช่นแจกแผ่นพับ/ยืน,นั่งบรรยาย</a:t>
            </a:r>
          </a:p>
          <a:p>
            <a:r>
              <a:rPr lang="en-US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2.</a:t>
            </a:r>
            <a:r>
              <a:rPr lang="th-TH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ควรเห็นกลุ่มผู้ที่ร่วมงานถ่ายหน้าไปหาหลัง และถ่ายหลังมาหาหน้า(เห็นเรา)</a:t>
            </a:r>
            <a:endParaRPr lang="th-TH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ควรถ่ายภาพหมู่ก่อนหรือหลังงานนั้นๆถ่ายติดภาพป้ายด้วยยิ่งดี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ควรมีภาพรายงานประมาณ </a:t>
            </a:r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 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– </a:t>
            </a:r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5 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ก็เพียงพอ</a:t>
            </a:r>
          </a:p>
          <a:p>
            <a:pPr algn="ctr"/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คำแนะนำในการปรับแก้ผลงานด้านรายงาน  </a:t>
            </a:r>
            <a:r>
              <a:rPr lang="en-US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 </a:t>
            </a:r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ต้อง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ต้องครบองค์ประกอบ </a:t>
            </a:r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5W1H 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ใคร/ทำอะไร/ที่ไหน/เมื่อไหร่/อย่างไร/ทำไม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ต้องรายงานตัวว่าเป็นเหยี่ยว </a:t>
            </a:r>
            <a:r>
              <a:rPr lang="th-TH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จังหวัดใดต่อท้ายชื่อของเรา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ต้องตรงกันระหว่างจำนวนคนมาร่วมงานกับภาพถ่ายที่สื่อ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ต้องสั้น</a:t>
            </a:r>
            <a:r>
              <a:rPr lang="th-TH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กระทัดรัด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และชัดเจนในรายงานข่าวเอาแค่เกี่ยวข้องกับงานด้านการ    </a:t>
            </a:r>
          </a:p>
          <a:p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  ต่อต้านการทุจริตคอรัปชั่น</a:t>
            </a:r>
          </a:p>
          <a:p>
            <a:pPr algn="ctr"/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คำแนะนำในการปรับแก้ผลงานด้านรายงาน  </a:t>
            </a:r>
            <a:r>
              <a:rPr lang="en-US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 </a:t>
            </a:r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ไม่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ไม่ต่อเติมข่าวจากความเป็นจริงหรือไม่สร้างข่าวขึ้นโดยไม่เป็นจริง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ไม่รายงานข่าวที่ไม่เกี่ยวข้องกับงานเหยี่ยว </a:t>
            </a:r>
            <a:r>
              <a:rPr lang="th-TH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(ข่าวลับ/ข่าว </a:t>
            </a:r>
            <a:r>
              <a:rPr lang="th-TH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ปชส.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เท่านั้น)</a:t>
            </a:r>
          </a:p>
          <a:p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3.</a:t>
            </a:r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ไม่แสดงตัวตนความเป็นเหยี่ยวให้ผู้อื่นทราบโดยไม่จำเป็น(หากจะทำข่าวลับ)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74174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6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สรุปตามข่าวและภาพจะเห็นได้ว่า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มีบทบาทมากมีหมวกหลายใบไปได้ในหลายงาน</a:t>
            </a:r>
          </a:p>
          <a:p>
            <a:r>
              <a:rPr lang="en-US" sz="3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สามารถนำภารกิจเหยี่ยวไปสร้างผลงานได้หลายที่</a:t>
            </a:r>
          </a:p>
          <a:p>
            <a:pPr>
              <a:buFontTx/>
              <a:buChar char="-"/>
            </a:pPr>
            <a:r>
              <a:rPr lang="th-TH" sz="32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ด้วยกันเองในอำเภอ/จังหวัด</a:t>
            </a:r>
          </a:p>
          <a:p>
            <a:pPr>
              <a:buFontTx/>
              <a:buChar char="-"/>
            </a:pPr>
            <a:r>
              <a:rPr lang="th-TH" sz="3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กลุ่มมวลชนองค์กรอื่นที่เรามีหมวกอยู่</a:t>
            </a:r>
          </a:p>
          <a:p>
            <a:pPr>
              <a:buFontTx/>
              <a:buChar char="-"/>
            </a:pP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กลุ่มภาคราชการในพื้นที่</a:t>
            </a:r>
          </a:p>
          <a:p>
            <a:pPr>
              <a:buFontTx/>
              <a:buChar char="-"/>
            </a:pPr>
            <a:r>
              <a:rPr lang="th-TH" sz="3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โรงเรียน</a:t>
            </a:r>
          </a:p>
          <a:p>
            <a:pPr>
              <a:buFontTx/>
              <a:buChar char="-"/>
            </a:pPr>
            <a:r>
              <a:rPr lang="th-TH" sz="3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กลุ่มอื่นๆที่ควรจะไปสร้างผลงานอาทิ วัด  กลุ่มอาชีพเสริม เป็นต้น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เป็นได้ทั้งวิทยากรหลัก(คุณประยูรฯ/คุณ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ธนพัต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)หรือวิทยากรร่วมงาน(ตามโอกาส)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ตามตัวอย่างภาพจะเห็นได้ว่าทุกท่านมีใจจริงและจริงใจแต่ยังขาดความรู้ทักษะในการสื่อภาพและการรายงานข่าวตามคำวิจารณ์</a:t>
            </a:r>
          </a:p>
          <a:p>
            <a:pPr>
              <a:buFontTx/>
              <a:buChar char="-"/>
            </a:pPr>
            <a:endParaRPr lang="th-TH" sz="3200" b="1" cap="none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>
              <a:buFontTx/>
              <a:buChar char="-"/>
            </a:pPr>
            <a:endParaRPr lang="th-TH" sz="3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82176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ข้อคิดการเป็นผู้นำและผู้บริหารองค์กรเหยี่ยว</a:t>
            </a:r>
          </a:p>
          <a:p>
            <a:pPr algn="ctr"/>
            <a:r>
              <a:rPr lang="th-TH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กับการทำหน้าที่วิทยากรตัวคูณ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ไม่ทำก็ไม่มีผลงาน”เหยี่ยว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”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ทำแล้วไม่รายงานก็ไม่มีผลงาน”เหยี่ยว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”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ทำแล้วรายงานไม่ดี ข่าว/ภาพสื่อไม่ได้ก็ไม่มีผลงาน”เหยี่ยว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”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ทำแล้วรายงานแล้วหน่วยเหนือ(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ศปท.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รง.)หน่วยข้างเคียง(ป.ป.ช.)</a:t>
            </a:r>
          </a:p>
          <a:p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  ไม่เผยแพร่ต่อก็ไม่มีผลงาน”เหยี่ยว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”</a:t>
            </a:r>
          </a:p>
          <a:p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5.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ทำแล้วรายงานแล้วไม่ส่งผลงานให้เพื่อนเหยี่ยวในภาคของตนเอง</a:t>
            </a:r>
          </a:p>
          <a:p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  ได้รับทราบความเคลื่อนไหวก็ไม่มีผลงาน”เหยี่ยว </a:t>
            </a:r>
            <a:r>
              <a:rPr lang="th-TH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อสร.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”</a:t>
            </a:r>
          </a:p>
          <a:p>
            <a:pPr algn="ctr"/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สรุป ทั้ง </a:t>
            </a:r>
            <a:r>
              <a:rPr lang="en-US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5 </a:t>
            </a:r>
            <a:r>
              <a:rPr lang="th-TH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ข้อ </a:t>
            </a:r>
          </a:p>
          <a:p>
            <a:pPr algn="ctr"/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ผลงานไม่เกิด/เกิดน้อย สาธารณะชนไม่รับรู้เพื่อนเหยี่ยวไม่รับทราบ </a:t>
            </a:r>
          </a:p>
          <a:p>
            <a:pPr algn="ctr"/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สุดท้ายเหยี่ยวใหม่ (โครงการผลิตเหยี่ยวรุ่นต่อไป)ก็ไม่เกิด </a:t>
            </a:r>
          </a:p>
          <a:p>
            <a:pPr algn="ctr"/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เหยี่ยวเก่าก็จะค่อยๆหายไป...หายไป...หายไป...จนกลายเป็นแค่</a:t>
            </a:r>
          </a:p>
          <a:p>
            <a:pPr algn="ctr"/>
            <a:r>
              <a:rPr lang="th-TH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บันทึกเหตุการณ์ชั่วขณะหนึ่งไม่ใช่ตำนานให้ชนรุ่นหลังจดจำ</a:t>
            </a:r>
          </a:p>
          <a:p>
            <a:pPr>
              <a:buFontTx/>
              <a:buChar char="-"/>
            </a:pPr>
            <a:endParaRPr lang="th-TH" sz="3200" b="1" cap="none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>
              <a:buFontTx/>
              <a:buChar char="-"/>
            </a:pPr>
            <a:endParaRPr lang="th-TH" sz="3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5334000" y="228600"/>
            <a:ext cx="3276600" cy="0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90115" name="Line 3"/>
          <p:cNvSpPr>
            <a:spLocks noChangeShapeType="1"/>
          </p:cNvSpPr>
          <p:nvPr/>
        </p:nvSpPr>
        <p:spPr bwMode="auto">
          <a:xfrm>
            <a:off x="4495800" y="95250"/>
            <a:ext cx="4648200" cy="0"/>
          </a:xfrm>
          <a:prstGeom prst="line">
            <a:avLst/>
          </a:prstGeom>
          <a:noFill/>
          <a:ln w="38100">
            <a:solidFill>
              <a:srgbClr val="492BB5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44740" name="AutoShape 4"/>
          <p:cNvSpPr>
            <a:spLocks noChangeArrowheads="1"/>
          </p:cNvSpPr>
          <p:nvPr/>
        </p:nvSpPr>
        <p:spPr bwMode="auto">
          <a:xfrm>
            <a:off x="7772400" y="742950"/>
            <a:ext cx="457200" cy="381000"/>
          </a:xfrm>
          <a:prstGeom prst="star5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4741" name="AutoShape 5"/>
          <p:cNvSpPr>
            <a:spLocks noChangeArrowheads="1"/>
          </p:cNvSpPr>
          <p:nvPr/>
        </p:nvSpPr>
        <p:spPr bwMode="auto">
          <a:xfrm>
            <a:off x="8305800" y="819150"/>
            <a:ext cx="381000" cy="304800"/>
          </a:xfrm>
          <a:prstGeom prst="star5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4742" name="AutoShape 6"/>
          <p:cNvSpPr>
            <a:spLocks noChangeArrowheads="1"/>
          </p:cNvSpPr>
          <p:nvPr/>
        </p:nvSpPr>
        <p:spPr bwMode="auto">
          <a:xfrm>
            <a:off x="8001000" y="361950"/>
            <a:ext cx="457200" cy="381000"/>
          </a:xfrm>
          <a:prstGeom prst="star5">
            <a:avLst/>
          </a:prstGeom>
          <a:solidFill>
            <a:srgbClr val="FF00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4743" name="AutoShape 7"/>
          <p:cNvSpPr>
            <a:spLocks noChangeArrowheads="1"/>
          </p:cNvSpPr>
          <p:nvPr/>
        </p:nvSpPr>
        <p:spPr bwMode="auto">
          <a:xfrm>
            <a:off x="8458200" y="209550"/>
            <a:ext cx="457200" cy="381000"/>
          </a:xfrm>
          <a:prstGeom prst="star5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0120" name="AutoShape 9"/>
          <p:cNvSpPr>
            <a:spLocks noChangeArrowheads="1"/>
          </p:cNvSpPr>
          <p:nvPr/>
        </p:nvSpPr>
        <p:spPr bwMode="auto">
          <a:xfrm flipH="1">
            <a:off x="8610600" y="5715000"/>
            <a:ext cx="533400" cy="1143000"/>
          </a:xfrm>
          <a:prstGeom prst="lightningBol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90121" name="AutoShape 10"/>
          <p:cNvSpPr>
            <a:spLocks noChangeArrowheads="1"/>
          </p:cNvSpPr>
          <p:nvPr/>
        </p:nvSpPr>
        <p:spPr bwMode="auto">
          <a:xfrm flipH="1">
            <a:off x="8610600" y="5715000"/>
            <a:ext cx="533400" cy="1143000"/>
          </a:xfrm>
          <a:prstGeom prst="lightningBol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90123" name="สี่เหลี่ยมผืนผ้า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 eaLnBrk="1" hangingPunct="1"/>
            <a:r>
              <a:rPr lang="th-TH" sz="4000" b="1" dirty="0" smtClean="0">
                <a:solidFill>
                  <a:srgbClr val="C00000"/>
                </a:solidFill>
              </a:rPr>
              <a:t>แบบรายงานของเหยี่ยววิทยากรตัวคูณ </a:t>
            </a:r>
            <a:r>
              <a:rPr lang="en-US" sz="4000" b="1" dirty="0" smtClean="0">
                <a:solidFill>
                  <a:srgbClr val="C00000"/>
                </a:solidFill>
              </a:rPr>
              <a:t>5 W 1 H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ชื่อผู้บรรยาย......................................................จังหวัด............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.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..............................ครั้งที่บรรยาย.......................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ใคร? (เหยี่ยวผู้บรรยาย).........................................................................................................................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ทำอะไร?(บรรยายเรื่อง).........................................................................................................................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ที่ไหน?(สถานที่/บ้าน/ตำบล/อำเภอ/จังหวัด).......................................................................................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เมื่อไหร่?(วัน/เดือน/ปี/....................................เวลาตั้งแต่...................ถึง...................รวม.............นาที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อย่างไร?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5.1 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ที่ไปบรรยายโครงการอะไร.............................................................................................................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5.2 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ของหน่วยงานใด............................................................................................................................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5.3 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ใครเป็นผู้เชิญหรือเราติดต่อด้วยตนเอง........................................................................................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5.4 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ผู้รับฟังเป็นใคร.....................................................................จำนวนเท่าใด...................................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ทำไม?(ผลที่ได้รับเขียนว่าได้รับความสนใจเป็นอย่างดีไหม)................................................................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อื่นๆ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7.1 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ปัญหาข้อขัดข้อง............................................................................................................................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7.2 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ข้อเสนอแนะ/ข้อคิดเห็น................................................................................................................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7.3 </a:t>
            </a: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งานด้านการข่าว............................................................................................................................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                                 ลงชื่อ............................................................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                                       (                                           )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                                    เหยี่ยววิทยากรตัวคูณจังหวัด......................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0" y="5857892"/>
            <a:ext cx="3857620" cy="10001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หมายเหตุ.-แนบภาพกิจกรรมประกอบ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ไม่ควรเกิน </a:t>
            </a:r>
            <a:r>
              <a:rPr lang="en-US" b="1" dirty="0" smtClean="0">
                <a:solidFill>
                  <a:srgbClr val="C000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3 – 5 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ภาพ </a:t>
            </a:r>
            <a:r>
              <a:rPr lang="th-TH" b="1" dirty="0" smtClean="0">
                <a:solidFill>
                  <a:srgbClr val="FFFF00"/>
                </a:solidFill>
                <a:ea typeface="Times New Roman" pitchFamily="18" charset="0"/>
                <a:cs typeface="TH SarabunPSK" pitchFamily="34" charset="-34"/>
              </a:rPr>
              <a:t>–</a:t>
            </a:r>
            <a:r>
              <a:rPr lang="th-TH" b="1" dirty="0" smtClean="0">
                <a:solidFill>
                  <a:srgbClr val="FFFF00"/>
                </a:solidFill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</a:t>
            </a:r>
            <a:endParaRPr lang="th-TH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8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หากช่วงที่ไปทำหน้าที่วิทยากรมีข่าวสารอื่นๆ</a:t>
            </a:r>
          </a:p>
          <a:p>
            <a:pPr algn="ctr"/>
            <a:r>
              <a:rPr lang="th-TH" sz="8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ที่เป็นภัยต่อความมั่นคงของชุมชนพื้นที่นั้นๆ</a:t>
            </a:r>
          </a:p>
          <a:p>
            <a:pPr algn="ctr"/>
            <a:r>
              <a:rPr lang="th-TH" sz="88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วิธีแจ้งข่าว</a:t>
            </a:r>
            <a:endParaRPr lang="th-TH" sz="8800" b="1" u="sng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2251</Words>
  <PresentationFormat>นำเสนอทางหน้าจอ (4:3)</PresentationFormat>
  <Paragraphs>232</Paragraphs>
  <Slides>26</Slides>
  <Notes>4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26</vt:i4>
      </vt:variant>
    </vt:vector>
  </HeadingPairs>
  <TitlesOfParts>
    <vt:vector size="28" baseType="lpstr">
      <vt:lpstr>ชุดรูปแบบของ Office</vt:lpstr>
      <vt:lpstr>Document</vt:lpstr>
      <vt:lpstr>ภาพนิ่ง 1</vt:lpstr>
      <vt:lpstr>ความสำคัญของการรายงาน(แจ้งข่าวสาร)</vt:lpstr>
      <vt:lpstr>หน้าที่ของผู้รายงาน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ภาพนิ่ง 20</vt:lpstr>
      <vt:lpstr>ภาพนิ่ง 21</vt:lpstr>
      <vt:lpstr>ภาพนิ่ง 22</vt:lpstr>
      <vt:lpstr>ภาพนิ่ง 23</vt:lpstr>
      <vt:lpstr>ภาพนิ่ง 24</vt:lpstr>
      <vt:lpstr>ภาพนิ่ง 25</vt:lpstr>
      <vt:lpstr>ภาพนิ่ง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Administrator</dc:creator>
  <cp:lastModifiedBy>NP2012</cp:lastModifiedBy>
  <cp:revision>11</cp:revision>
  <dcterms:created xsi:type="dcterms:W3CDTF">2020-06-19T15:34:13Z</dcterms:created>
  <dcterms:modified xsi:type="dcterms:W3CDTF">2022-03-13T01:26:01Z</dcterms:modified>
</cp:coreProperties>
</file>